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3" r:id="rId16"/>
  </p:sldIdLst>
  <p:sldSz cx="12188825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3839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907D239-DBC5-440C-A6F6-5CD8F102E88C}">
  <a:tblStyle styleId="{9907D239-DBC5-440C-A6F6-5CD8F102E8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3076"/>
  </p:normalViewPr>
  <p:slideViewPr>
    <p:cSldViewPr snapToGrid="0">
      <p:cViewPr varScale="1">
        <p:scale>
          <a:sx n="64" d="100"/>
          <a:sy n="64" d="100"/>
        </p:scale>
        <p:origin x="-724" y="-6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2688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6844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03a1e0e54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403a1e0e54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4304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57b8101db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457b8101db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6794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57b8101db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457b8101db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907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57b8101db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457b8101db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2064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57b8101db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457b8101db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5881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57b8101db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457b8101db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110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57b8101db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457b8101db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910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57b8101db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457b8101db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1426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57b8101db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457b8101db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543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57b8101db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457b8101db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5116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57b8101db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457b8101db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7557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457b8101db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457b8101db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3617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457b8101d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457b8101d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8994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03a1e0e54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403a1e0e54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457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914162" y="1752602"/>
            <a:ext cx="10360501" cy="182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mbla"/>
              <a:buNone/>
              <a:defRPr sz="48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E8ECF4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62917" y="1059712"/>
            <a:ext cx="10360501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Rambla"/>
              <a:buNone/>
              <a:defRPr sz="48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5228922" y="2931712"/>
            <a:ext cx="6094413" cy="14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64"/>
              <a:buFont typeface="Noto Sans Symbols"/>
              <a:buNone/>
              <a:defRPr sz="23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2286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4847644" y="3005472"/>
            <a:ext cx="243777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3659F"/>
              </a:gs>
              <a:gs pos="72000">
                <a:srgbClr val="6191D4"/>
              </a:gs>
              <a:gs pos="100000">
                <a:srgbClr val="88A7D9"/>
              </a:gs>
            </a:gsLst>
            <a:lin ang="16200000" scaled="0"/>
          </a:gradFill>
          <a:ln w="9525" cap="rnd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4599154" y="3005472"/>
            <a:ext cx="243777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3659F"/>
              </a:gs>
              <a:gs pos="72000">
                <a:srgbClr val="6191D4"/>
              </a:gs>
              <a:gs pos="100000">
                <a:srgbClr val="88A7D9"/>
              </a:gs>
            </a:gsLst>
            <a:lin ang="16200000" scaled="0"/>
          </a:gradFill>
          <a:ln w="9525" cap="rnd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09441" y="1481329"/>
            <a:ext cx="5383398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950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▶"/>
              <a:defRPr sz="2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810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55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195986" y="1481329"/>
            <a:ext cx="5383398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950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▶"/>
              <a:defRPr sz="2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810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55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Rambla"/>
              <a:buNone/>
              <a:defRPr sz="41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609441" y="273050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609441" y="5410200"/>
            <a:ext cx="5385514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2286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6191756" y="5410200"/>
            <a:ext cx="5387630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2286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609441" y="1444295"/>
            <a:ext cx="5385514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2232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Char char="▶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556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302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302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4"/>
          </p:nvPr>
        </p:nvSpPr>
        <p:spPr>
          <a:xfrm>
            <a:off x="6191754" y="1444295"/>
            <a:ext cx="5387630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2232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Char char="▶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556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302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302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Rambla"/>
              <a:buNone/>
              <a:defRPr sz="41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1218883" y="4876800"/>
            <a:ext cx="997310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Rambla"/>
              <a:buNone/>
              <a:defRPr sz="2500" b="0" i="0" u="none" strike="noStrike" cap="non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5891265" y="5355102"/>
            <a:ext cx="529807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2286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228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2"/>
          </p:nvPr>
        </p:nvSpPr>
        <p:spPr>
          <a:xfrm>
            <a:off x="1218882" y="274320"/>
            <a:ext cx="9970459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677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  <a:defRPr sz="3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40640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810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55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556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304721" y="189968"/>
            <a:ext cx="11579384" cy="438912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304720" y="4865122"/>
            <a:ext cx="107643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ambla"/>
              <a:buNone/>
              <a:defRPr sz="3000" b="0" i="0" u="none" strike="noStrike" cap="non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10"/>
          <p:cNvSpPr/>
          <p:nvPr/>
        </p:nvSpPr>
        <p:spPr>
          <a:xfrm>
            <a:off x="11549141" y="4988440"/>
            <a:ext cx="243777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3659F"/>
              </a:gs>
              <a:gs pos="72000">
                <a:srgbClr val="6191D4"/>
              </a:gs>
              <a:gs pos="100000">
                <a:srgbClr val="88A7D9"/>
              </a:gs>
            </a:gsLst>
            <a:lin ang="16200000" scaled="0"/>
          </a:gradFill>
          <a:ln w="9525" cap="rnd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74" name="Google Shape;74;p10"/>
          <p:cNvSpPr/>
          <p:nvPr/>
        </p:nvSpPr>
        <p:spPr>
          <a:xfrm>
            <a:off x="11300651" y="4988440"/>
            <a:ext cx="243777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33659F"/>
              </a:gs>
              <a:gs pos="72000">
                <a:srgbClr val="6191D4"/>
              </a:gs>
              <a:gs pos="100000">
                <a:srgbClr val="88A7D9"/>
              </a:gs>
            </a:gsLst>
            <a:lin ang="16200000" scaled="0"/>
          </a:gradFill>
          <a:ln w="9525" cap="rnd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01377" y="-1810606"/>
            <a:ext cx="4386071" cy="10969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511265" y="1886350"/>
            <a:ext cx="5592761" cy="2369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2028363" y="-1144281"/>
            <a:ext cx="5592760" cy="843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441" y="1481329"/>
            <a:ext cx="10969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967040" y="6407944"/>
            <a:ext cx="2559653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5838576" y="6407945"/>
            <a:ext cx="3133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1526693" y="6407945"/>
            <a:ext cx="4875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-53788" y="6813169"/>
            <a:ext cx="12236700" cy="3360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7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/>
        </p:nvSpPr>
        <p:spPr>
          <a:xfrm>
            <a:off x="0" y="11164"/>
            <a:ext cx="12188700" cy="686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13"/>
          <p:cNvPicPr preferRelativeResize="0"/>
          <p:nvPr/>
        </p:nvPicPr>
        <p:blipFill rotWithShape="1">
          <a:blip r:embed="rId3">
            <a:alphaModFix/>
          </a:blip>
          <a:srcRect r="3072"/>
          <a:stretch/>
        </p:blipFill>
        <p:spPr>
          <a:xfrm>
            <a:off x="-2250" y="-52900"/>
            <a:ext cx="12235176" cy="71004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>
            <a:off x="6038150" y="2498900"/>
            <a:ext cx="620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24*7 Convenience Store</a:t>
            </a:r>
            <a:endParaRPr sz="33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4" name="Google Shape;94;p13"/>
          <p:cNvPicPr preferRelativeResize="0"/>
          <p:nvPr/>
        </p:nvPicPr>
        <p:blipFill rotWithShape="1">
          <a:blip r:embed="rId4">
            <a:alphaModFix/>
          </a:blip>
          <a:srcRect b="11126"/>
          <a:stretch/>
        </p:blipFill>
        <p:spPr>
          <a:xfrm>
            <a:off x="7879425" y="317125"/>
            <a:ext cx="2631700" cy="21817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813550" y="6396325"/>
            <a:ext cx="1035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Day &amp; Night Customer Delight</a:t>
            </a:r>
            <a:endParaRPr sz="25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 rot="-5400150">
            <a:off x="3229623" y="-2095500"/>
            <a:ext cx="6869100" cy="11049000"/>
          </a:xfrm>
          <a:prstGeom prst="rtTriangle">
            <a:avLst/>
          </a:prstGeom>
          <a:solidFill>
            <a:srgbClr val="0671E9">
              <a:alpha val="38080"/>
            </a:srgbClr>
          </a:solidFill>
          <a:ln>
            <a:noFill/>
          </a:ln>
          <a:effectLst>
            <a:outerShdw blurRad="57150" dist="19050" dir="106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78425" y="109825"/>
            <a:ext cx="27120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Growth Catalysts</a:t>
            </a:r>
            <a:endParaRPr sz="2400" b="1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00837" y="638726"/>
            <a:ext cx="27120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100825" y="2178775"/>
            <a:ext cx="2286600" cy="351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95250" dir="31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648" y="1298776"/>
            <a:ext cx="1342199" cy="134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208252" y="2261942"/>
            <a:ext cx="21024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u="sng">
                <a:solidFill>
                  <a:srgbClr val="1C458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Round the Clock Work</a:t>
            </a:r>
            <a:endParaRPr sz="1500" b="1" u="sng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BPOs, Rural Call Centers, Day &amp; Night Manufacturing, Travelers,  Late night Parties, Get together , 24 hour assistance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2473625" y="2222275"/>
            <a:ext cx="2286600" cy="3446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95250" dir="31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" name="Google Shape;10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5724" y="1268951"/>
            <a:ext cx="1342199" cy="134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2581052" y="2200999"/>
            <a:ext cx="21024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u="sng" dirty="0">
                <a:solidFill>
                  <a:srgbClr val="1C458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Aspirational Youth Thinking Global Acting Local</a:t>
            </a:r>
            <a:endParaRPr sz="1500" b="1" u="sng" dirty="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u="sng" dirty="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Web, Net savvy youth exposed to real time global developments operates in a  24h milieu demands 24h facility round the clock, wide range of imported  and branded products.</a:t>
            </a:r>
            <a:endParaRPr sz="12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4863675" y="2222271"/>
            <a:ext cx="2286600" cy="3446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95250" dir="31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4971115" y="2200999"/>
            <a:ext cx="21024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1" u="sng">
                <a:solidFill>
                  <a:srgbClr val="1C458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Growing Disposable Incom</a:t>
            </a:r>
            <a:r>
              <a:rPr lang="en-US" sz="1500" b="1" u="sng">
                <a:solidFill>
                  <a:srgbClr val="1C458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1500" b="1" u="sng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u="sng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Growing Income in Cities &amp; towns</a:t>
            </a:r>
            <a:endParaRPr sz="1200" i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7253750" y="2222271"/>
            <a:ext cx="2286600" cy="3446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95250" dir="31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7361178" y="2200999"/>
            <a:ext cx="21024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u="sng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Current Facilities Traditional Nukkad Shops</a:t>
            </a:r>
            <a:endParaRPr sz="1500" b="1" u="sng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u="sng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Current offerings unhygienic, unhealthy, lacking variety, no quality control</a:t>
            </a:r>
            <a:endParaRPr sz="1200" i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13" name="Google Shape;113;p14"/>
          <p:cNvCxnSpPr/>
          <p:nvPr/>
        </p:nvCxnSpPr>
        <p:spPr>
          <a:xfrm>
            <a:off x="-53788" y="6813169"/>
            <a:ext cx="12236700" cy="3360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4" name="Google Shape;114;p14"/>
          <p:cNvPicPr preferRelativeResize="0"/>
          <p:nvPr/>
        </p:nvPicPr>
        <p:blipFill rotWithShape="1">
          <a:blip r:embed="rId5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0650" y="1319259"/>
            <a:ext cx="1389488" cy="138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4800" y="1273650"/>
            <a:ext cx="1342199" cy="134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9720025" y="2202096"/>
            <a:ext cx="2286600" cy="349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95250" dir="31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9827465" y="2257024"/>
            <a:ext cx="21024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u="sng">
                <a:solidFill>
                  <a:srgbClr val="1C458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Changing Lifestyles</a:t>
            </a:r>
            <a:endParaRPr sz="1500" b="1" u="sng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u="sng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u="sng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Migration, Single Workers, Small families, Eating Out </a:t>
            </a:r>
            <a:endParaRPr sz="1200" i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 i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24250" y="1298775"/>
            <a:ext cx="1120824" cy="112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/>
          <p:nvPr/>
        </p:nvSpPr>
        <p:spPr>
          <a:xfrm>
            <a:off x="5722925" y="0"/>
            <a:ext cx="6465900" cy="6779400"/>
          </a:xfrm>
          <a:prstGeom prst="rect">
            <a:avLst/>
          </a:prstGeom>
          <a:solidFill>
            <a:srgbClr val="0671E9">
              <a:alpha val="38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78425" y="109825"/>
            <a:ext cx="30369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Problem &amp; Solution</a:t>
            </a:r>
            <a:endParaRPr sz="2400" b="1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100824" y="638725"/>
            <a:ext cx="29697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Google Shape;127;p15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 txBox="1"/>
          <p:nvPr/>
        </p:nvSpPr>
        <p:spPr>
          <a:xfrm>
            <a:off x="257728" y="2077597"/>
            <a:ext cx="5166000" cy="41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Limited day time access only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Non-availability of branded and imported goods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Unorganized Kiryana stores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Non-standardized &amp; spurious products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quality control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Unhygienic fresh food products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Limited range of products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Poor Ambience of locality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Non-availability at night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Non-availability of delivery options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safeguard for customers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lvl="1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Century Gothic"/>
              <a:buChar char="○"/>
            </a:pPr>
            <a:endParaRPr sz="6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6712325" y="2064150"/>
            <a:ext cx="5166000" cy="41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Odd hour service experience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Standardized branded and imported goods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Organized convenience store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in one store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Quality check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Health &amp; hygienic food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Wide range of products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International shopping experience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24*7 Availability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Delivery format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Safe environment 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lvl="1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Century Gothic"/>
              <a:buChar char="○"/>
            </a:pPr>
            <a:endParaRPr sz="6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0" name="Google Shape;13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175" y="717325"/>
            <a:ext cx="1305300" cy="130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6175" y="717325"/>
            <a:ext cx="1305300" cy="130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642675" y="726131"/>
            <a:ext cx="1305301" cy="130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 txBox="1"/>
          <p:nvPr/>
        </p:nvSpPr>
        <p:spPr>
          <a:xfrm>
            <a:off x="2151525" y="923376"/>
            <a:ext cx="526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F3F3F3"/>
                </a:solidFill>
              </a:rPr>
              <a:t>?</a:t>
            </a:r>
            <a:endParaRPr sz="3800">
              <a:solidFill>
                <a:srgbClr val="F3F3F3"/>
              </a:solidFill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9184325" y="900951"/>
            <a:ext cx="526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F3F3F3"/>
                </a:solidFill>
              </a:rPr>
              <a:t>!</a:t>
            </a:r>
            <a:endParaRPr sz="3800">
              <a:solidFill>
                <a:srgbClr val="F3F3F3"/>
              </a:solidFill>
            </a:endParaRPr>
          </a:p>
        </p:txBody>
      </p:sp>
      <p:pic>
        <p:nvPicPr>
          <p:cNvPr id="135" name="Google Shape;13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2375" y="717325"/>
            <a:ext cx="1113775" cy="111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/>
        </p:nvSpPr>
        <p:spPr>
          <a:xfrm>
            <a:off x="898700" y="1952075"/>
            <a:ext cx="2924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Century Gothic"/>
                <a:ea typeface="Century Gothic"/>
                <a:cs typeface="Century Gothic"/>
                <a:sym typeface="Century Gothic"/>
              </a:rPr>
              <a:t>PROBLEM</a:t>
            </a:r>
            <a:endParaRPr sz="21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7910450" y="1929663"/>
            <a:ext cx="2924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Century Gothic"/>
                <a:ea typeface="Century Gothic"/>
                <a:cs typeface="Century Gothic"/>
                <a:sym typeface="Century Gothic"/>
              </a:rPr>
              <a:t>SOLUTION</a:t>
            </a:r>
            <a:endParaRPr sz="21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/>
          <p:nvPr/>
        </p:nvSpPr>
        <p:spPr>
          <a:xfrm>
            <a:off x="78425" y="109825"/>
            <a:ext cx="30369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Us?</a:t>
            </a:r>
            <a:endParaRPr sz="2400" b="1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100824" y="638725"/>
            <a:ext cx="29697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16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6"/>
          <p:cNvSpPr/>
          <p:nvPr/>
        </p:nvSpPr>
        <p:spPr>
          <a:xfrm>
            <a:off x="1490375" y="1311100"/>
            <a:ext cx="10709400" cy="1411800"/>
          </a:xfrm>
          <a:prstGeom prst="rect">
            <a:avLst/>
          </a:prstGeom>
          <a:solidFill>
            <a:srgbClr val="0671E9">
              <a:alpha val="380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entury Gothic"/>
                <a:ea typeface="Century Gothic"/>
                <a:cs typeface="Century Gothic"/>
                <a:sym typeface="Century Gothic"/>
              </a:rPr>
              <a:t>Day &amp; Night Customer Delight by providing 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entury Gothic"/>
                <a:ea typeface="Century Gothic"/>
                <a:cs typeface="Century Gothic"/>
                <a:sym typeface="Century Gothic"/>
              </a:rPr>
              <a:t>International Quality  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latin typeface="Century Gothic"/>
                <a:ea typeface="Century Gothic"/>
                <a:cs typeface="Century Gothic"/>
                <a:sym typeface="Century Gothic"/>
              </a:rPr>
              <a:t>day to day convenience items at best unbeatable quality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203899" y="4186525"/>
            <a:ext cx="29697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4410574" y="4186525"/>
            <a:ext cx="29697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6"/>
          <p:cNvSpPr/>
          <p:nvPr/>
        </p:nvSpPr>
        <p:spPr>
          <a:xfrm>
            <a:off x="8854849" y="4186525"/>
            <a:ext cx="29697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851650" y="3160050"/>
            <a:ext cx="1701000" cy="914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0013" dist="85725" dir="312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latin typeface="Century Gothic"/>
                <a:ea typeface="Century Gothic"/>
                <a:cs typeface="Century Gothic"/>
                <a:sym typeface="Century Gothic"/>
              </a:rPr>
              <a:t>Vision</a:t>
            </a:r>
            <a:endParaRPr sz="15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5098675" y="3160050"/>
            <a:ext cx="1535100" cy="914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0013" dist="85725" dir="312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latin typeface="Century Gothic"/>
                <a:ea typeface="Century Gothic"/>
                <a:cs typeface="Century Gothic"/>
                <a:sym typeface="Century Gothic"/>
              </a:rPr>
              <a:t>Mission</a:t>
            </a:r>
            <a:endParaRPr sz="15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9489151" y="3160050"/>
            <a:ext cx="1613700" cy="914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0013" dist="85725" dir="312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Century Gothic"/>
                <a:ea typeface="Century Gothic"/>
                <a:cs typeface="Century Gothic"/>
                <a:sym typeface="Century Gothic"/>
              </a:rPr>
              <a:t>Expansion Plans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257725" y="4370300"/>
            <a:ext cx="2916000" cy="20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Serve the people’s needs round the clock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4437425" y="4376900"/>
            <a:ext cx="2916000" cy="20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Leader in the affordable 24/7 Convenience stores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8881700" y="4376900"/>
            <a:ext cx="2916000" cy="20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1000 stores Pan India by 2025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0" y="969325"/>
            <a:ext cx="2631700" cy="2181775"/>
          </a:xfrm>
          <a:prstGeom prst="rect">
            <a:avLst/>
          </a:prstGeom>
          <a:noFill/>
          <a:ln>
            <a:noFill/>
          </a:ln>
          <a:effectLst>
            <a:outerShdw blurRad="57150" dist="76200" dir="42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56" name="Google Shape;156;p16"/>
          <p:cNvSpPr txBox="1"/>
          <p:nvPr/>
        </p:nvSpPr>
        <p:spPr>
          <a:xfrm>
            <a:off x="1730200" y="865100"/>
            <a:ext cx="103410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latin typeface="Century Gothic"/>
                <a:ea typeface="Century Gothic"/>
                <a:cs typeface="Century Gothic"/>
                <a:sym typeface="Century Gothic"/>
              </a:rPr>
              <a:t>Core Value</a:t>
            </a:r>
            <a:endParaRPr sz="22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7"/>
          <p:cNvPicPr preferRelativeResize="0"/>
          <p:nvPr/>
        </p:nvPicPr>
        <p:blipFill rotWithShape="1">
          <a:blip r:embed="rId3">
            <a:alphaModFix/>
          </a:blip>
          <a:srcRect l="60788" t="10458"/>
          <a:stretch/>
        </p:blipFill>
        <p:spPr>
          <a:xfrm>
            <a:off x="0" y="717325"/>
            <a:ext cx="6555451" cy="614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4">
            <a:alphaModFix/>
          </a:blip>
          <a:srcRect r="47249"/>
          <a:stretch/>
        </p:blipFill>
        <p:spPr>
          <a:xfrm>
            <a:off x="224780" y="849500"/>
            <a:ext cx="64314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78425" y="109825"/>
            <a:ext cx="30369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Model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100825" y="638725"/>
            <a:ext cx="31824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6555450" y="1450049"/>
            <a:ext cx="5233200" cy="44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●"/>
            </a:pPr>
            <a: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Flagship showroom in each state hub</a:t>
            </a:r>
            <a:b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9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●"/>
            </a:pPr>
            <a: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Franchisee development across each hub</a:t>
            </a:r>
            <a:b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9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●"/>
            </a:pPr>
            <a: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Kiryana stores conversion</a:t>
            </a:r>
            <a:b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9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●"/>
            </a:pPr>
            <a:r>
              <a:rPr lang="en-US" sz="19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Supply chain market linkages in each hub</a:t>
            </a:r>
            <a:endParaRPr sz="19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4F81B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/>
          <p:nvPr/>
        </p:nvSpPr>
        <p:spPr>
          <a:xfrm>
            <a:off x="78425" y="109825"/>
            <a:ext cx="30369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Revenue Model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100825" y="638725"/>
            <a:ext cx="31824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3" name="Google Shape;173;p18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4" name="Google Shape;174;p18"/>
          <p:cNvGraphicFramePr/>
          <p:nvPr>
            <p:extLst>
              <p:ext uri="{D42A27DB-BD31-4B8C-83A1-F6EECF244321}">
                <p14:modId xmlns:p14="http://schemas.microsoft.com/office/powerpoint/2010/main" val="3391362842"/>
              </p:ext>
            </p:extLst>
          </p:nvPr>
        </p:nvGraphicFramePr>
        <p:xfrm>
          <a:off x="100863" y="1209823"/>
          <a:ext cx="12087960" cy="4136122"/>
        </p:xfrm>
        <a:graphic>
          <a:graphicData uri="http://schemas.openxmlformats.org/drawingml/2006/table">
            <a:tbl>
              <a:tblPr>
                <a:noFill/>
                <a:tableStyleId>{9907D239-DBC5-440C-A6F6-5CD8F102E88C}</a:tableStyleId>
              </a:tblPr>
              <a:tblGrid>
                <a:gridCol w="1208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922892806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087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002346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MODEL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INVESTMENT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CARPET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AREA</a:t>
                      </a: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INVENTORY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Expected 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Sales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GROSS MARGIN</a:t>
                      </a: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EXPENSES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OPERATION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BREAK-EVEN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CAPITAL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BREAK-EVEN</a:t>
                      </a: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ROYALTY</a:t>
                      </a: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160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SATELLITE CITY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TIER-1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90+10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2000 sq. ft.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 LAKHS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60 LAKHS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40%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 LAKHS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 MONTHS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24 MONTHS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3 % OF REVENUE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OR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6% of REVENUE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3160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TIER-2,3,4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60+10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1500</a:t>
                      </a:r>
                      <a:r>
                        <a:rPr lang="en-US" baseline="0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sq. ft.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 LAKHS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30 LAKHS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33%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 LAKHS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 MONTHS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24 MONTHS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3 % OF REVENUE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OR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6% of REVENUE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Competitor Analysis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1" name="Google Shape;181;p19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2" name="Google Shape;182;p19"/>
          <p:cNvGraphicFramePr/>
          <p:nvPr>
            <p:extLst>
              <p:ext uri="{D42A27DB-BD31-4B8C-83A1-F6EECF244321}">
                <p14:modId xmlns:p14="http://schemas.microsoft.com/office/powerpoint/2010/main" val="3062482487"/>
              </p:ext>
            </p:extLst>
          </p:nvPr>
        </p:nvGraphicFramePr>
        <p:xfrm>
          <a:off x="87343" y="934013"/>
          <a:ext cx="12114800" cy="4591809"/>
        </p:xfrm>
        <a:graphic>
          <a:graphicData uri="http://schemas.openxmlformats.org/drawingml/2006/table">
            <a:tbl>
              <a:tblPr>
                <a:noFill/>
                <a:tableStyleId>{9907D239-DBC5-440C-A6F6-5CD8F102E88C}</a:tableStyleId>
              </a:tblPr>
              <a:tblGrid>
                <a:gridCol w="1514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143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74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PLAYER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GROCERY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PRODUCTS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BAKERY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PRODUCTS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LIVE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KITCHEN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HOME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DELIVERY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IMPORTED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PRODUCTS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VEG. &amp; NON-VEG.</a:t>
                      </a:r>
                      <a:endParaRPr b="1" dirty="0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EXCLUSIVE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SHOWROOM</a:t>
                      </a:r>
                      <a:endParaRPr b="1">
                        <a:solidFill>
                          <a:srgbClr val="FFFF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AMPM STORE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24 SEVEN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LIMITED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LIMITED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LIMITED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EASY  DAY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 &amp; OUT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LIMITED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4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RELIANCE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FRESH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4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VISHAL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MART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LOCAL MARKET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CARRE FOUR</a:t>
                      </a:r>
                      <a:endParaRPr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</a:t>
                      </a:r>
                      <a:endParaRPr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/>
          <p:nvPr/>
        </p:nvSpPr>
        <p:spPr>
          <a:xfrm>
            <a:off x="78424" y="109825"/>
            <a:ext cx="5787803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Short-Term Plan  (Saturate Haryana)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88616" y="666861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 rotWithShape="1">
          <a:blip r:embed="rId4">
            <a:alphaModFix/>
          </a:blip>
          <a:srcRect l="1125" t="2316" r="978" b="2363"/>
          <a:stretch/>
        </p:blipFill>
        <p:spPr>
          <a:xfrm>
            <a:off x="3585875" y="1337000"/>
            <a:ext cx="8225100" cy="3896150"/>
          </a:xfrm>
          <a:prstGeom prst="rect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1" name="Google Shape;19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7276" y="2363806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2" name="Google Shape;19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6514" y="2443555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3" name="Google Shape;19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2551" y="3067427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4" name="Google Shape;19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8569" y="3156313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5" name="Google Shape;19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4537" y="3659737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6" name="Google Shape;19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3033" y="3108145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1221" y="2224249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8" name="Google Shape;19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72792" y="1639409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99" name="Google Shape;19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76852" y="2224249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200" name="Google Shape;20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21548" y="2672851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201" name="Google Shape;20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59437" y="3325801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202" name="Google Shape;20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93091" y="4659948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203" name="Google Shape;20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00459" y="1391839"/>
            <a:ext cx="248750" cy="435295"/>
          </a:xfrm>
          <a:prstGeom prst="rect">
            <a:avLst/>
          </a:prstGeom>
          <a:noFill/>
          <a:ln>
            <a:noFill/>
          </a:ln>
          <a:effectLst>
            <a:outerShdw blurRad="142875" dist="161925" dir="318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204" name="Google Shape;20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300" y="2073263"/>
            <a:ext cx="2711475" cy="2711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20"/>
          <p:cNvCxnSpPr/>
          <p:nvPr/>
        </p:nvCxnSpPr>
        <p:spPr>
          <a:xfrm rot="10800000" flipH="1">
            <a:off x="1770525" y="2734300"/>
            <a:ext cx="1793100" cy="672300"/>
          </a:xfrm>
          <a:prstGeom prst="straightConnector1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TextBox 20"/>
          <p:cNvSpPr txBox="1"/>
          <p:nvPr/>
        </p:nvSpPr>
        <p:spPr>
          <a:xfrm>
            <a:off x="5444206" y="5641146"/>
            <a:ext cx="3798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HARYANA</a:t>
            </a:r>
          </a:p>
        </p:txBody>
      </p:sp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Year Plan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21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"/>
          <p:cNvSpPr/>
          <p:nvPr/>
        </p:nvSpPr>
        <p:spPr>
          <a:xfrm>
            <a:off x="5722925" y="0"/>
            <a:ext cx="6465900" cy="67794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" name="Google Shape;213;p21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1"/>
          <p:cNvSpPr txBox="1"/>
          <p:nvPr/>
        </p:nvSpPr>
        <p:spPr>
          <a:xfrm>
            <a:off x="6589050" y="1651749"/>
            <a:ext cx="5233200" cy="44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US" sz="2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Saturate Haryana</a:t>
            </a: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US" sz="2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Saturate Delhi-NCR</a:t>
            </a: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US" sz="2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Sales 30 Crore per month</a:t>
            </a: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US" sz="2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100 stores across cities </a:t>
            </a: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US" sz="2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Supply chain at each hub</a:t>
            </a: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5" y="1392980"/>
            <a:ext cx="4932375" cy="3699281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Financial Overview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 txBox="1"/>
          <p:nvPr/>
        </p:nvSpPr>
        <p:spPr>
          <a:xfrm>
            <a:off x="2333066" y="5490875"/>
            <a:ext cx="105111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</a:t>
            </a:r>
            <a:endParaRPr sz="1800">
              <a:solidFill>
                <a:srgbClr val="0D0D0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7" name="Google Shape;2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2466" y="1486050"/>
            <a:ext cx="8819838" cy="407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3"/>
          <p:cNvSpPr txBox="1"/>
          <p:nvPr/>
        </p:nvSpPr>
        <p:spPr>
          <a:xfrm>
            <a:off x="224125" y="2745450"/>
            <a:ext cx="8853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Sales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5651763" y="5990675"/>
            <a:ext cx="8853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Months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Store Format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24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p24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4"/>
          <p:cNvSpPr txBox="1"/>
          <p:nvPr/>
        </p:nvSpPr>
        <p:spPr>
          <a:xfrm>
            <a:off x="100850" y="829225"/>
            <a:ext cx="118221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baseline="30000">
                <a:latin typeface="Century Gothic"/>
                <a:ea typeface="Century Gothic"/>
                <a:cs typeface="Century Gothic"/>
                <a:sym typeface="Century Gothic"/>
              </a:rPr>
              <a:t>One stop shop for all daily essentials with 24*7 delivery </a:t>
            </a:r>
            <a:endParaRPr sz="3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 b="52198"/>
          <a:stretch/>
        </p:blipFill>
        <p:spPr>
          <a:xfrm>
            <a:off x="1906241" y="1278375"/>
            <a:ext cx="8026560" cy="1728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4"/>
          <p:cNvPicPr preferRelativeResize="0"/>
          <p:nvPr/>
        </p:nvPicPr>
        <p:blipFill rotWithShape="1">
          <a:blip r:embed="rId4">
            <a:alphaModFix/>
          </a:blip>
          <a:srcRect b="52198"/>
          <a:stretch/>
        </p:blipFill>
        <p:spPr>
          <a:xfrm>
            <a:off x="1840299" y="3867699"/>
            <a:ext cx="8274327" cy="178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2428" y="1488434"/>
            <a:ext cx="1404758" cy="140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1509" y="1474950"/>
            <a:ext cx="1371806" cy="137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1823" y="1440159"/>
            <a:ext cx="1404758" cy="140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36407" y="1491460"/>
            <a:ext cx="1327492" cy="132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40298" y="3979668"/>
            <a:ext cx="1781668" cy="1781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54116" y="4012613"/>
            <a:ext cx="1458932" cy="1458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24768" y="3970137"/>
            <a:ext cx="1543850" cy="1543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96989" y="3970137"/>
            <a:ext cx="1543850" cy="154386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4"/>
          <p:cNvSpPr txBox="1"/>
          <p:nvPr/>
        </p:nvSpPr>
        <p:spPr>
          <a:xfrm>
            <a:off x="1891647" y="3159856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Groceries</a:t>
            </a:r>
            <a:endParaRPr sz="2000" b="1" dirty="0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4"/>
          <p:cNvSpPr txBox="1"/>
          <p:nvPr/>
        </p:nvSpPr>
        <p:spPr>
          <a:xfrm>
            <a:off x="3971459" y="3159856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Bakery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24"/>
          <p:cNvSpPr txBox="1"/>
          <p:nvPr/>
        </p:nvSpPr>
        <p:spPr>
          <a:xfrm>
            <a:off x="6051259" y="3137656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Snacks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p24"/>
          <p:cNvSpPr txBox="1"/>
          <p:nvPr/>
        </p:nvSpPr>
        <p:spPr>
          <a:xfrm>
            <a:off x="8250259" y="3137656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Beverages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24"/>
          <p:cNvSpPr txBox="1"/>
          <p:nvPr/>
        </p:nvSpPr>
        <p:spPr>
          <a:xfrm>
            <a:off x="1891647" y="5773067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Imported Products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4"/>
          <p:cNvSpPr txBox="1"/>
          <p:nvPr/>
        </p:nvSpPr>
        <p:spPr>
          <a:xfrm>
            <a:off x="3971459" y="5773067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Gift Baskets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6051259" y="5750867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100% Pure Veg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24"/>
          <p:cNvSpPr txBox="1"/>
          <p:nvPr/>
        </p:nvSpPr>
        <p:spPr>
          <a:xfrm>
            <a:off x="8250259" y="5750867"/>
            <a:ext cx="16929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99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Daily Needs</a:t>
            </a:r>
            <a:endParaRPr sz="2000" b="1">
              <a:solidFill>
                <a:srgbClr val="FF99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AMPM Store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25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2" name="Google Shape;28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448" y="920024"/>
            <a:ext cx="6966871" cy="5324071"/>
          </a:xfrm>
          <a:prstGeom prst="rect">
            <a:avLst/>
          </a:prstGeom>
          <a:noFill/>
          <a:ln>
            <a:noFill/>
          </a:ln>
          <a:effectLst>
            <a:outerShdw blurRad="171450" dist="952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3" name="Google Shape;283;p25"/>
          <p:cNvPicPr preferRelativeResize="0"/>
          <p:nvPr/>
        </p:nvPicPr>
        <p:blipFill rotWithShape="1">
          <a:blip r:embed="rId4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9724" y="920025"/>
            <a:ext cx="3869675" cy="2579555"/>
          </a:xfrm>
          <a:prstGeom prst="rect">
            <a:avLst/>
          </a:prstGeom>
          <a:noFill/>
          <a:ln>
            <a:noFill/>
          </a:ln>
          <a:effectLst>
            <a:outerShdw blurRad="171450" dist="952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5" name="Google Shape;28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69724" y="3664325"/>
            <a:ext cx="3869675" cy="2579774"/>
          </a:xfrm>
          <a:prstGeom prst="rect">
            <a:avLst/>
          </a:prstGeom>
          <a:noFill/>
          <a:ln>
            <a:noFill/>
          </a:ln>
          <a:effectLst>
            <a:outerShdw blurRad="171450" dist="952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6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AMPM Store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26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2" name="Google Shape;292;p26"/>
          <p:cNvPicPr preferRelativeResize="0"/>
          <p:nvPr/>
        </p:nvPicPr>
        <p:blipFill rotWithShape="1">
          <a:blip r:embed="rId3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800" y="971925"/>
            <a:ext cx="7717695" cy="5145121"/>
          </a:xfrm>
          <a:prstGeom prst="rect">
            <a:avLst/>
          </a:prstGeom>
          <a:noFill/>
          <a:ln>
            <a:noFill/>
          </a:ln>
          <a:effectLst>
            <a:outerShdw blurRad="200025" dist="952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94" name="Google Shape;29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1481" y="971900"/>
            <a:ext cx="3714941" cy="2476627"/>
          </a:xfrm>
          <a:prstGeom prst="rect">
            <a:avLst/>
          </a:prstGeom>
          <a:noFill/>
          <a:ln>
            <a:noFill/>
          </a:ln>
          <a:effectLst>
            <a:outerShdw blurRad="200025" dist="952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95" name="Google Shape;29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1481" y="3640402"/>
            <a:ext cx="3714945" cy="2476630"/>
          </a:xfrm>
          <a:prstGeom prst="rect">
            <a:avLst/>
          </a:prstGeom>
          <a:noFill/>
          <a:ln>
            <a:noFill/>
          </a:ln>
          <a:effectLst>
            <a:outerShdw blurRad="200025" dist="952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7"/>
          <p:cNvSpPr/>
          <p:nvPr/>
        </p:nvSpPr>
        <p:spPr>
          <a:xfrm>
            <a:off x="201050" y="2703000"/>
            <a:ext cx="1720200" cy="1742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75" dist="85725" dir="49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7"/>
          <p:cNvSpPr/>
          <p:nvPr/>
        </p:nvSpPr>
        <p:spPr>
          <a:xfrm>
            <a:off x="3401450" y="2703000"/>
            <a:ext cx="1720200" cy="1742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75" dist="85725" dir="49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25" y="2782475"/>
            <a:ext cx="1562850" cy="156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8773" y="2749003"/>
            <a:ext cx="1634650" cy="1634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7"/>
          <p:cNvSpPr/>
          <p:nvPr/>
        </p:nvSpPr>
        <p:spPr>
          <a:xfrm>
            <a:off x="6677925" y="2728600"/>
            <a:ext cx="1720200" cy="1742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75" dist="85725" dir="49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7"/>
          <p:cNvSpPr/>
          <p:nvPr/>
        </p:nvSpPr>
        <p:spPr>
          <a:xfrm>
            <a:off x="9954400" y="2728600"/>
            <a:ext cx="1720200" cy="1742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75" dist="85725" dir="49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" name="Google Shape;30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2200" y="2749000"/>
            <a:ext cx="1634650" cy="163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95625" y="2854263"/>
            <a:ext cx="1491075" cy="149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 txBox="1"/>
          <p:nvPr/>
        </p:nvSpPr>
        <p:spPr>
          <a:xfrm>
            <a:off x="3127425" y="4615425"/>
            <a:ext cx="25581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950" rIns="0" bIns="0" anchor="t" anchorCtr="0">
            <a:noAutofit/>
          </a:bodyPr>
          <a:lstStyle/>
          <a:p>
            <a:pPr marL="6476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@AMPMSTOREINDIA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4768" marR="0" lvl="0" indent="0" algn="l" rtl="0">
              <a:lnSpc>
                <a:spcPct val="100000"/>
              </a:lnSpc>
              <a:spcBef>
                <a:spcPts val="85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27"/>
          <p:cNvSpPr txBox="1"/>
          <p:nvPr/>
        </p:nvSpPr>
        <p:spPr>
          <a:xfrm>
            <a:off x="-11175" y="4615425"/>
            <a:ext cx="2479500" cy="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@AMPMSTOREINDIA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1" name="Google Shape;311;p27"/>
          <p:cNvSpPr txBox="1"/>
          <p:nvPr/>
        </p:nvSpPr>
        <p:spPr>
          <a:xfrm>
            <a:off x="6094412" y="4583169"/>
            <a:ext cx="2756700" cy="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300" rIns="0" bIns="0" anchor="t" anchorCtr="0">
            <a:noAutofit/>
          </a:bodyPr>
          <a:lstStyle/>
          <a:p>
            <a:pPr marL="34988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www.ampmstore.in</a:t>
            </a:r>
            <a:endParaRPr sz="19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27"/>
          <p:cNvSpPr txBox="1"/>
          <p:nvPr/>
        </p:nvSpPr>
        <p:spPr>
          <a:xfrm>
            <a:off x="10198042" y="4681708"/>
            <a:ext cx="25146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AMPM Store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27"/>
          <p:cNvSpPr txBox="1"/>
          <p:nvPr/>
        </p:nvSpPr>
        <p:spPr>
          <a:xfrm>
            <a:off x="78425" y="109825"/>
            <a:ext cx="3664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We’re Social</a:t>
            </a:r>
            <a:endParaRPr sz="24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27"/>
          <p:cNvSpPr/>
          <p:nvPr/>
        </p:nvSpPr>
        <p:spPr>
          <a:xfrm>
            <a:off x="100825" y="638725"/>
            <a:ext cx="3664200" cy="786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Google Shape;292;p26"/>
          <p:cNvPicPr preferRelativeResize="0"/>
          <p:nvPr/>
        </p:nvPicPr>
        <p:blipFill rotWithShape="1">
          <a:blip r:embed="rId7">
            <a:alphaModFix/>
          </a:blip>
          <a:srcRect b="11126"/>
          <a:stretch/>
        </p:blipFill>
        <p:spPr>
          <a:xfrm>
            <a:off x="11554400" y="6308900"/>
            <a:ext cx="669050" cy="55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0"/>
          <p:cNvSpPr/>
          <p:nvPr/>
        </p:nvSpPr>
        <p:spPr>
          <a:xfrm>
            <a:off x="0" y="11164"/>
            <a:ext cx="12188700" cy="686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0"/>
          <p:cNvSpPr/>
          <p:nvPr/>
        </p:nvSpPr>
        <p:spPr>
          <a:xfrm>
            <a:off x="100525" y="78175"/>
            <a:ext cx="11951100" cy="6701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A2C4C9"/>
            </a:solidFill>
            <a:prstDash val="solid"/>
            <a:round/>
            <a:headEnd type="none" w="sm" len="sm"/>
            <a:tailEnd type="none" w="sm" len="sm"/>
          </a:ln>
          <a:effectLst>
            <a:outerShdw blurRad="171450" dist="123825" dir="384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8" name="Google Shape;338;p30" descr="IMG-20180807-WA003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0175" y="970050"/>
            <a:ext cx="3052675" cy="29950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100525" y="4177350"/>
            <a:ext cx="119511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t>THANK YOU! </a:t>
            </a:r>
            <a:endParaRPr sz="33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Concours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500</Words>
  <Application>Microsoft Office PowerPoint</Application>
  <PresentationFormat>Custom</PresentationFormat>
  <Paragraphs>226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40</cp:revision>
  <dcterms:modified xsi:type="dcterms:W3CDTF">2021-04-18T21:50:12Z</dcterms:modified>
</cp:coreProperties>
</file>